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60" r:id="rId5"/>
    <p:sldId id="262" r:id="rId6"/>
    <p:sldId id="264" r:id="rId7"/>
  </p:sldIdLst>
  <p:sldSz cx="9144000" cy="5143500" type="screen16x9"/>
  <p:notesSz cx="6858000" cy="9144000"/>
  <p:embeddedFontLst>
    <p:embeddedFont>
      <p:font typeface="Fira Sans" panose="020B0503050000020004" pitchFamily="34" charset="0"/>
      <p:regular r:id="rId9"/>
      <p:bold r:id="rId10"/>
      <p:italic r:id="rId11"/>
      <p:boldItalic r:id="rId12"/>
    </p:embeddedFont>
    <p:embeddedFont>
      <p:font typeface="Open Sans" panose="020B0606030504020204" pitchFamily="34" charset="0"/>
      <p:regular r:id="rId13"/>
      <p:bold r:id="rId14"/>
      <p:italic r:id="rId15"/>
      <p:boldItalic r:id="rId16"/>
    </p:embeddedFont>
    <p:embeddedFont>
      <p:font typeface="PT Sans Narrow" panose="020B0506020203020204" pitchFamily="34" charset="0"/>
      <p:regular r:id="rId17"/>
      <p:bold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7" roundtripDataSignature="AMtx7milupy0GZQ6ZjQN34WE70czvbyG/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84" y="16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8" Type="http://schemas.openxmlformats.org/officeDocument/2006/relationships/presProps" Target="presProps.xml"/><Relationship Id="rId10" Type="http://schemas.openxmlformats.org/officeDocument/2006/relationships/font" Target="fonts/font2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7" Type="http://customschemas.google.com/relationships/presentationmetadata" Target="meta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4" name="Google Shape;6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6" name="Google Shape;76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3" name="Google Shape;9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10" name="Google Shape;110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27" name="Google Shape;127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oogle Shape;10;p14"/>
          <p:cNvCxnSpPr/>
          <p:nvPr/>
        </p:nvCxnSpPr>
        <p:spPr>
          <a:xfrm>
            <a:off x="7007735" y="3176888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1" name="Google Shape;11;p14"/>
          <p:cNvCxnSpPr/>
          <p:nvPr/>
        </p:nvCxnSpPr>
        <p:spPr>
          <a:xfrm>
            <a:off x="1575035" y="3158252"/>
            <a:ext cx="562200" cy="0"/>
          </a:xfrm>
          <a:prstGeom prst="straightConnector1">
            <a:avLst/>
          </a:prstGeom>
          <a:noFill/>
          <a:ln w="76200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</p:cxnSp>
      <p:grpSp>
        <p:nvGrpSpPr>
          <p:cNvPr id="12" name="Google Shape;12;p14"/>
          <p:cNvGrpSpPr/>
          <p:nvPr/>
        </p:nvGrpSpPr>
        <p:grpSpPr>
          <a:xfrm>
            <a:off x="1004144" y="1022025"/>
            <a:ext cx="7136668" cy="152400"/>
            <a:chOff x="1346429" y="1011300"/>
            <a:chExt cx="6452100" cy="152400"/>
          </a:xfrm>
        </p:grpSpPr>
        <p:cxnSp>
          <p:nvCxnSpPr>
            <p:cNvPr id="13" name="Google Shape;13;p14"/>
            <p:cNvCxnSpPr/>
            <p:nvPr/>
          </p:nvCxnSpPr>
          <p:spPr>
            <a:xfrm rot="10800000">
              <a:off x="1346429" y="1011300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4" name="Google Shape;14;p14"/>
            <p:cNvCxnSpPr/>
            <p:nvPr/>
          </p:nvCxnSpPr>
          <p:spPr>
            <a:xfrm rot="10800000">
              <a:off x="1346429" y="1163700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grpSp>
        <p:nvGrpSpPr>
          <p:cNvPr id="15" name="Google Shape;15;p14"/>
          <p:cNvGrpSpPr/>
          <p:nvPr/>
        </p:nvGrpSpPr>
        <p:grpSpPr>
          <a:xfrm>
            <a:off x="1004151" y="3969100"/>
            <a:ext cx="7136668" cy="152400"/>
            <a:chOff x="1346435" y="3969088"/>
            <a:chExt cx="6452100" cy="152400"/>
          </a:xfrm>
        </p:grpSpPr>
        <p:cxnSp>
          <p:nvCxnSpPr>
            <p:cNvPr id="16" name="Google Shape;16;p14"/>
            <p:cNvCxnSpPr/>
            <p:nvPr/>
          </p:nvCxnSpPr>
          <p:spPr>
            <a:xfrm>
              <a:off x="1346435" y="4121488"/>
              <a:ext cx="6452100" cy="0"/>
            </a:xfrm>
            <a:prstGeom prst="straightConnector1">
              <a:avLst/>
            </a:prstGeom>
            <a:noFill/>
            <a:ln w="76200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  <p:cxnSp>
          <p:nvCxnSpPr>
            <p:cNvPr id="17" name="Google Shape;17;p14"/>
            <p:cNvCxnSpPr/>
            <p:nvPr/>
          </p:nvCxnSpPr>
          <p:spPr>
            <a:xfrm>
              <a:off x="1346435" y="3969088"/>
              <a:ext cx="6452100" cy="0"/>
            </a:xfrm>
            <a:prstGeom prst="straightConnector1">
              <a:avLst/>
            </a:prstGeom>
            <a:noFill/>
            <a:ln w="9525" cap="flat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</p:cxnSp>
      </p:grpSp>
      <p:sp>
        <p:nvSpPr>
          <p:cNvPr id="18" name="Google Shape;18;p14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  <a:defRPr sz="5400"/>
            </a:lvl9pPr>
          </a:lstStyle>
          <a:p>
            <a:endParaRPr/>
          </a:p>
        </p:txBody>
      </p:sp>
      <p:sp>
        <p:nvSpPr>
          <p:cNvPr id="19" name="Google Shape;19;p14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0" name="Google Shape;20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3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" name="Google Shape;57;p23"/>
          <p:cNvSpPr txBox="1">
            <a:spLocks noGrp="1"/>
          </p:cNvSpPr>
          <p:nvPr>
            <p:ph type="title" hasCustomPrompt="1"/>
          </p:nvPr>
        </p:nvSpPr>
        <p:spPr>
          <a:xfrm>
            <a:off x="311700" y="1304850"/>
            <a:ext cx="8520600" cy="1538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3000"/>
              <a:buNone/>
              <a:defRPr sz="13000">
                <a:solidFill>
                  <a:schemeClr val="accent3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8" name="Google Shape;58;p23"/>
          <p:cNvSpPr txBox="1">
            <a:spLocks noGrp="1"/>
          </p:cNvSpPr>
          <p:nvPr>
            <p:ph type="body" idx="1"/>
          </p:nvPr>
        </p:nvSpPr>
        <p:spPr>
          <a:xfrm>
            <a:off x="311700" y="2995650"/>
            <a:ext cx="8520600" cy="10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9" name="Google Shape;59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/>
          <p:nvPr/>
        </p:nvSpPr>
        <p:spPr>
          <a:xfrm>
            <a:off x="-75" y="5045700"/>
            <a:ext cx="9144000" cy="978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6"/>
          <p:cNvSpPr/>
          <p:nvPr/>
        </p:nvSpPr>
        <p:spPr>
          <a:xfrm>
            <a:off x="-50" y="2571900"/>
            <a:ext cx="9144000" cy="2571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6"/>
          <p:cNvSpPr txBox="1">
            <a:spLocks noGrp="1"/>
          </p:cNvSpPr>
          <p:nvPr>
            <p:ph type="title"/>
          </p:nvPr>
        </p:nvSpPr>
        <p:spPr>
          <a:xfrm>
            <a:off x="311700" y="814800"/>
            <a:ext cx="8571300" cy="94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7"/>
          <p:cNvSpPr txBox="1">
            <a:spLocks noGrp="1"/>
          </p:cNvSpPr>
          <p:nvPr>
            <p:ph type="body" idx="1"/>
          </p:nvPr>
        </p:nvSpPr>
        <p:spPr>
          <a:xfrm>
            <a:off x="3117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2"/>
          </p:nvPr>
        </p:nvSpPr>
        <p:spPr>
          <a:xfrm>
            <a:off x="4832400" y="1266175"/>
            <a:ext cx="39999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1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41" name="Google Shape;41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6"/>
        </a:solidFill>
        <a:effectLst/>
      </p:bgPr>
    </p:bg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20"/>
          <p:cNvSpPr txBox="1">
            <a:spLocks noGrp="1"/>
          </p:cNvSpPr>
          <p:nvPr>
            <p:ph type="title"/>
          </p:nvPr>
        </p:nvSpPr>
        <p:spPr>
          <a:xfrm>
            <a:off x="490250" y="526350"/>
            <a:ext cx="56136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400"/>
              <a:buNone/>
              <a:defRPr sz="5400" b="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4" name="Google Shape;44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21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21"/>
          <p:cNvSpPr txBox="1">
            <a:spLocks noGrp="1"/>
          </p:cNvSpPr>
          <p:nvPr>
            <p:ph type="title"/>
          </p:nvPr>
        </p:nvSpPr>
        <p:spPr>
          <a:xfrm>
            <a:off x="265500" y="1039675"/>
            <a:ext cx="4045200" cy="167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" name="Google Shape;49;p21"/>
          <p:cNvSpPr txBox="1">
            <a:spLocks noGrp="1"/>
          </p:cNvSpPr>
          <p:nvPr>
            <p:ph type="subTitle" idx="1"/>
          </p:nvPr>
        </p:nvSpPr>
        <p:spPr>
          <a:xfrm>
            <a:off x="265500" y="27268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21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22"/>
          <p:cNvSpPr txBox="1">
            <a:spLocks noGrp="1"/>
          </p:cNvSpPr>
          <p:nvPr>
            <p:ph type="body" idx="1"/>
          </p:nvPr>
        </p:nvSpPr>
        <p:spPr>
          <a:xfrm>
            <a:off x="311700" y="423072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PT Sans Narrow"/>
              <a:buNone/>
              <a:defRPr sz="2400">
                <a:latin typeface="PT Sans Narrow"/>
                <a:ea typeface="PT Sans Narrow"/>
                <a:cs typeface="PT Sans Narrow"/>
                <a:sym typeface="PT Sans Narrow"/>
              </a:defRPr>
            </a:lvl1pPr>
          </a:lstStyle>
          <a:p>
            <a:endParaRPr/>
          </a:p>
        </p:txBody>
      </p:sp>
      <p:sp>
        <p:nvSpPr>
          <p:cNvPr id="54" name="Google Shape;54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tropic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600"/>
              <a:buFont typeface="PT Sans Narrow"/>
              <a:buNone/>
              <a:defRPr sz="3600" b="1" i="0" u="none" strike="noStrike" cap="none">
                <a:solidFill>
                  <a:schemeClr val="accent1"/>
                </a:solidFill>
                <a:latin typeface="PT Sans Narrow"/>
                <a:ea typeface="PT Sans Narrow"/>
                <a:cs typeface="PT Sans Narrow"/>
                <a:sym typeface="PT Sans Narrow"/>
              </a:defRPr>
            </a:lvl9pPr>
          </a:lstStyle>
          <a:p>
            <a:endParaRPr/>
          </a:p>
        </p:txBody>
      </p:sp>
      <p:sp>
        <p:nvSpPr>
          <p:cNvPr id="7" name="Google Shape;7;p13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pen Sans"/>
              <a:buChar char="●"/>
              <a:defRPr sz="18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●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○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Open Sans"/>
              <a:buChar char="■"/>
              <a:defRPr sz="14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"/>
          <p:cNvSpPr txBox="1">
            <a:spLocks noGrp="1"/>
          </p:cNvSpPr>
          <p:nvPr>
            <p:ph type="ctrTitle"/>
          </p:nvPr>
        </p:nvSpPr>
        <p:spPr>
          <a:xfrm>
            <a:off x="1004150" y="1751764"/>
            <a:ext cx="7136700" cy="102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400"/>
              <a:buNone/>
            </a:pP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Variable Scope ICA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7" name="Google Shape;67;p1"/>
          <p:cNvSpPr txBox="1">
            <a:spLocks noGrp="1"/>
          </p:cNvSpPr>
          <p:nvPr>
            <p:ph type="subTitle" idx="1"/>
          </p:nvPr>
        </p:nvSpPr>
        <p:spPr>
          <a:xfrm>
            <a:off x="2137225" y="2850039"/>
            <a:ext cx="48705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500">
                <a:latin typeface="Times New Roman"/>
                <a:ea typeface="Times New Roman"/>
                <a:cs typeface="Times New Roman"/>
                <a:sym typeface="Times New Roman"/>
              </a:rPr>
              <a:t>Activity created by Cindy Dong (TA)</a:t>
            </a:r>
            <a:endParaRPr sz="1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70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en"/>
              <a:t>Instructions</a:t>
            </a:r>
            <a:endParaRPr/>
          </a:p>
        </p:txBody>
      </p:sp>
      <p:sp>
        <p:nvSpPr>
          <p:cNvPr id="73" name="Google Shape;73;p2"/>
          <p:cNvSpPr txBox="1">
            <a:spLocks noGrp="1"/>
          </p:cNvSpPr>
          <p:nvPr>
            <p:ph type="body" idx="1"/>
          </p:nvPr>
        </p:nvSpPr>
        <p:spPr>
          <a:xfrm>
            <a:off x="311700" y="1266325"/>
            <a:ext cx="8520600" cy="330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Read each piece of code and write each </a:t>
            </a:r>
            <a:r>
              <a:rPr lang="en" b="1">
                <a:solidFill>
                  <a:srgbClr val="AF50BF"/>
                </a:solidFill>
              </a:rPr>
              <a:t>variable</a:t>
            </a:r>
            <a:r>
              <a:rPr lang="en"/>
              <a:t> in the </a:t>
            </a:r>
            <a:r>
              <a:rPr lang="en" b="1">
                <a:solidFill>
                  <a:srgbClr val="00704E"/>
                </a:solidFill>
              </a:rPr>
              <a:t>scope</a:t>
            </a:r>
            <a:r>
              <a:rPr lang="en"/>
              <a:t> of “</a:t>
            </a:r>
            <a:r>
              <a:rPr lang="en">
                <a:solidFill>
                  <a:srgbClr val="91A000"/>
                </a:solidFill>
                <a:latin typeface="Fira Sans"/>
                <a:ea typeface="Fira Sans"/>
                <a:cs typeface="Fira Sans"/>
                <a:sym typeface="Fira Sans"/>
              </a:rPr>
              <a:t>this_function</a:t>
            </a:r>
            <a:r>
              <a:rPr lang="en"/>
              <a:t>” and its value in the correct box (</a:t>
            </a:r>
            <a:r>
              <a:rPr lang="en">
                <a:solidFill>
                  <a:srgbClr val="FFA45B"/>
                </a:solidFill>
              </a:rPr>
              <a:t>global</a:t>
            </a:r>
            <a:r>
              <a:rPr lang="en"/>
              <a:t>, </a:t>
            </a:r>
            <a:r>
              <a:rPr lang="en">
                <a:solidFill>
                  <a:srgbClr val="FFA45B"/>
                </a:solidFill>
              </a:rPr>
              <a:t>local</a:t>
            </a:r>
            <a:r>
              <a:rPr lang="en"/>
              <a:t>). e.g., </a:t>
            </a:r>
            <a:r>
              <a:rPr lang="en" b="1"/>
              <a:t>a = 5</a:t>
            </a:r>
            <a:r>
              <a:rPr lang="en"/>
              <a:t>.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We would like the value of each variable at the </a:t>
            </a:r>
            <a:r>
              <a:rPr lang="en" b="1"/>
              <a:t>end</a:t>
            </a:r>
            <a:r>
              <a:rPr lang="en"/>
              <a:t> of when “</a:t>
            </a:r>
            <a:r>
              <a:rPr lang="en">
                <a:solidFill>
                  <a:srgbClr val="91A000"/>
                </a:solidFill>
                <a:latin typeface="Fira Sans"/>
                <a:ea typeface="Fira Sans"/>
                <a:cs typeface="Fira Sans"/>
                <a:sym typeface="Fira Sans"/>
              </a:rPr>
              <a:t>this_function</a:t>
            </a:r>
            <a:r>
              <a:rPr lang="en"/>
              <a:t>” is called. </a:t>
            </a:r>
            <a:endParaRPr/>
          </a:p>
          <a:p>
            <a:pPr marL="45720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 Additionally write </a:t>
            </a:r>
            <a:r>
              <a:rPr lang="en" b="1">
                <a:solidFill>
                  <a:srgbClr val="AF50BF"/>
                </a:solidFill>
              </a:rPr>
              <a:t>yes or no</a:t>
            </a:r>
            <a:r>
              <a:rPr lang="en"/>
              <a:t>, for whether or not an </a:t>
            </a:r>
            <a:r>
              <a:rPr lang="en" b="1" i="1"/>
              <a:t>error</a:t>
            </a:r>
            <a:r>
              <a:rPr lang="en"/>
              <a:t> occurs during the program’s execution. </a:t>
            </a:r>
            <a:endParaRPr/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  <a:p>
            <a:pPr marL="457200" lvl="0" indent="-228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"/>
          <p:cNvSpPr txBox="1"/>
          <p:nvPr/>
        </p:nvSpPr>
        <p:spPr>
          <a:xfrm>
            <a:off x="4530775" y="491925"/>
            <a:ext cx="3972000" cy="3901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global scope: </a:t>
            </a: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0" name="Google Shape;80;p3"/>
          <p:cNvSpPr txBox="1"/>
          <p:nvPr/>
        </p:nvSpPr>
        <p:spPr>
          <a:xfrm>
            <a:off x="4710000" y="1171650"/>
            <a:ext cx="3479700" cy="2050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local scope:</a:t>
            </a:r>
            <a:endParaRPr dirty="0"/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81" name="Google Shape;81;p3"/>
          <p:cNvSpPr txBox="1"/>
          <p:nvPr/>
        </p:nvSpPr>
        <p:spPr>
          <a:xfrm>
            <a:off x="339775" y="4499950"/>
            <a:ext cx="3972000" cy="375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this code work? ______ </a:t>
            </a: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What is printed? ___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3" name="Google Shape;86;p4">
            <a:extLst>
              <a:ext uri="{FF2B5EF4-FFF2-40B4-BE49-F238E27FC236}">
                <a16:creationId xmlns:a16="http://schemas.microsoft.com/office/drawing/2014/main" id="{4332D58E-39A5-10BB-333E-E64059EB7437}"/>
              </a:ext>
            </a:extLst>
          </p:cNvPr>
          <p:cNvSpPr txBox="1"/>
          <p:nvPr/>
        </p:nvSpPr>
        <p:spPr>
          <a:xfrm>
            <a:off x="339775" y="491925"/>
            <a:ext cx="3972000" cy="3901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CC7832"/>
                </a:solidFill>
                <a:latin typeface="Courier New"/>
                <a:ea typeface="Courier New"/>
                <a:cs typeface="Courier New"/>
                <a:sym typeface="Courier New"/>
              </a:rPr>
              <a:t>def </a:t>
            </a:r>
            <a:r>
              <a:rPr lang="en" sz="2000" b="1">
                <a:solidFill>
                  <a:srgbClr val="FFC66D"/>
                </a:solidFill>
                <a:latin typeface="Courier New"/>
                <a:ea typeface="Courier New"/>
                <a:cs typeface="Courier New"/>
                <a:sym typeface="Courier New"/>
              </a:rPr>
              <a:t>this_function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():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  x = </a:t>
            </a:r>
            <a:r>
              <a:rPr lang="en" sz="2000" b="1">
                <a:solidFill>
                  <a:srgbClr val="6A8759"/>
                </a:solidFill>
                <a:latin typeface="Courier New"/>
                <a:ea typeface="Courier New"/>
                <a:cs typeface="Courier New"/>
                <a:sym typeface="Courier New"/>
              </a:rPr>
              <a:t>"4"</a:t>
            </a:r>
            <a:endParaRPr sz="2000" b="1">
              <a:solidFill>
                <a:srgbClr val="6A875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6A8759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y = </a:t>
            </a:r>
            <a:r>
              <a:rPr lang="en" sz="2000" b="1">
                <a:solidFill>
                  <a:srgbClr val="6897BB"/>
                </a:solidFill>
                <a:latin typeface="Courier New"/>
                <a:ea typeface="Courier New"/>
                <a:cs typeface="Courier New"/>
                <a:sym typeface="Courier New"/>
              </a:rPr>
              <a:t>2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+ </a:t>
            </a:r>
            <a:r>
              <a:rPr lang="en" sz="2000" b="1">
                <a:solidFill>
                  <a:srgbClr val="8888C6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(x)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" sz="2000" b="1">
                <a:solidFill>
                  <a:srgbClr val="CC7832"/>
                </a:solidFill>
                <a:latin typeface="Courier New"/>
                <a:ea typeface="Courier New"/>
                <a:cs typeface="Courier New"/>
                <a:sym typeface="Courier New"/>
              </a:rPr>
              <a:t>return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y + z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z = </a:t>
            </a:r>
            <a:r>
              <a:rPr lang="en" sz="2000" b="1">
                <a:solidFill>
                  <a:srgbClr val="6897BB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2000" b="1">
              <a:solidFill>
                <a:srgbClr val="6897B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print(this_function())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>
              <a:solidFill>
                <a:srgbClr val="CC7832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200" b="1">
              <a:solidFill>
                <a:srgbClr val="CC7832"/>
              </a:solidFill>
              <a:latin typeface="Courier New"/>
              <a:ea typeface="Courier New"/>
              <a:cs typeface="Courier New"/>
              <a:sym typeface="Courier New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5"/>
          <p:cNvSpPr txBox="1"/>
          <p:nvPr/>
        </p:nvSpPr>
        <p:spPr>
          <a:xfrm>
            <a:off x="339775" y="491925"/>
            <a:ext cx="3972000" cy="3901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b = </a:t>
            </a:r>
            <a:r>
              <a:rPr lang="en" sz="2000" b="1">
                <a:solidFill>
                  <a:srgbClr val="6A8759"/>
                </a:solidFill>
                <a:latin typeface="Courier New"/>
                <a:ea typeface="Courier New"/>
                <a:cs typeface="Courier New"/>
                <a:sym typeface="Courier New"/>
              </a:rPr>
              <a:t>"1112"</a:t>
            </a:r>
            <a:endParaRPr sz="2000" b="1">
              <a:solidFill>
                <a:srgbClr val="6A875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6A875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CC7832"/>
                </a:solidFill>
                <a:latin typeface="Courier New"/>
                <a:ea typeface="Courier New"/>
                <a:cs typeface="Courier New"/>
                <a:sym typeface="Courier New"/>
              </a:rPr>
              <a:t>def </a:t>
            </a:r>
            <a:r>
              <a:rPr lang="en" sz="2000" b="1">
                <a:solidFill>
                  <a:srgbClr val="FFC66D"/>
                </a:solidFill>
                <a:latin typeface="Courier New"/>
                <a:ea typeface="Courier New"/>
                <a:cs typeface="Courier New"/>
                <a:sym typeface="Courier New"/>
              </a:rPr>
              <a:t>this_function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():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2000" b="1">
                <a:solidFill>
                  <a:srgbClr val="72737A"/>
                </a:solidFill>
                <a:latin typeface="Courier New"/>
                <a:ea typeface="Courier New"/>
                <a:cs typeface="Courier New"/>
                <a:sym typeface="Courier New"/>
              </a:rPr>
              <a:t>a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lang="en" sz="2000" b="1">
                <a:solidFill>
                  <a:srgbClr val="6897BB"/>
                </a:solidFill>
                <a:latin typeface="Courier New"/>
                <a:ea typeface="Courier New"/>
                <a:cs typeface="Courier New"/>
                <a:sym typeface="Courier New"/>
              </a:rPr>
              <a:t>10</a:t>
            </a:r>
            <a:endParaRPr sz="2000" b="1">
              <a:solidFill>
                <a:srgbClr val="6897B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6897BB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2000" b="1">
                <a:solidFill>
                  <a:srgbClr val="72737A"/>
                </a:solidFill>
                <a:latin typeface="Courier New"/>
                <a:ea typeface="Courier New"/>
                <a:cs typeface="Courier New"/>
                <a:sym typeface="Courier New"/>
              </a:rPr>
              <a:t>c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lang="en" sz="2000" b="1">
                <a:solidFill>
                  <a:srgbClr val="6A8759"/>
                </a:solidFill>
                <a:latin typeface="Courier New"/>
                <a:ea typeface="Courier New"/>
                <a:cs typeface="Courier New"/>
                <a:sym typeface="Courier New"/>
              </a:rPr>
              <a:t>"ILoveCS"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+ b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	return c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CC7832"/>
                </a:solidFill>
                <a:latin typeface="Courier New"/>
                <a:ea typeface="Courier New"/>
                <a:cs typeface="Courier New"/>
                <a:sym typeface="Courier New"/>
              </a:rPr>
              <a:t>def </a:t>
            </a:r>
            <a:r>
              <a:rPr lang="en" sz="2000" b="1">
                <a:solidFill>
                  <a:srgbClr val="FFC66D"/>
                </a:solidFill>
                <a:latin typeface="Courier New"/>
                <a:ea typeface="Courier New"/>
                <a:cs typeface="Courier New"/>
                <a:sym typeface="Courier New"/>
              </a:rPr>
              <a:t>another_function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():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2000" b="1">
                <a:solidFill>
                  <a:srgbClr val="72737A"/>
                </a:solidFill>
                <a:latin typeface="Courier New"/>
                <a:ea typeface="Courier New"/>
                <a:cs typeface="Courier New"/>
                <a:sym typeface="Courier New"/>
              </a:rPr>
              <a:t>d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= </a:t>
            </a:r>
            <a:r>
              <a:rPr lang="en" sz="2000" b="1">
                <a:solidFill>
                  <a:srgbClr val="6897BB"/>
                </a:solidFill>
                <a:latin typeface="Courier New"/>
                <a:ea typeface="Courier New"/>
                <a:cs typeface="Courier New"/>
                <a:sym typeface="Courier New"/>
              </a:rPr>
              <a:t>123</a:t>
            </a:r>
            <a:endParaRPr sz="2000" b="1">
              <a:solidFill>
                <a:srgbClr val="6897B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6897BB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endParaRPr sz="2000" b="1">
              <a:solidFill>
                <a:srgbClr val="6897B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print(this_function())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6" name="Google Shape;96;p5"/>
          <p:cNvSpPr txBox="1"/>
          <p:nvPr/>
        </p:nvSpPr>
        <p:spPr>
          <a:xfrm>
            <a:off x="4530775" y="491925"/>
            <a:ext cx="3972000" cy="3901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global scope: </a:t>
            </a: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lang="en-US"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7" name="Google Shape;97;p5"/>
          <p:cNvSpPr txBox="1"/>
          <p:nvPr/>
        </p:nvSpPr>
        <p:spPr>
          <a:xfrm>
            <a:off x="4710000" y="1171650"/>
            <a:ext cx="3479700" cy="2050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local scope:</a:t>
            </a: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lang="en-US"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lang="en-US" sz="2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lang="en-US"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8" name="Google Shape;98;p5"/>
          <p:cNvSpPr txBox="1"/>
          <p:nvPr/>
        </p:nvSpPr>
        <p:spPr>
          <a:xfrm>
            <a:off x="398350" y="4569400"/>
            <a:ext cx="39603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this code work? _____ </a:t>
            </a:r>
            <a:r>
              <a:rPr lang="en">
                <a:latin typeface="Times New Roman"/>
                <a:ea typeface="Times New Roman"/>
                <a:cs typeface="Times New Roman"/>
                <a:sym typeface="Times New Roman"/>
              </a:rPr>
              <a:t>What is printed? ___</a:t>
            </a: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"/>
          <p:cNvSpPr txBox="1"/>
          <p:nvPr/>
        </p:nvSpPr>
        <p:spPr>
          <a:xfrm>
            <a:off x="339775" y="491925"/>
            <a:ext cx="3972000" cy="3901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CC7832"/>
                </a:solidFill>
                <a:latin typeface="Courier New"/>
                <a:ea typeface="Courier New"/>
                <a:cs typeface="Courier New"/>
                <a:sym typeface="Courier New"/>
              </a:rPr>
              <a:t>def </a:t>
            </a:r>
            <a:r>
              <a:rPr lang="en" sz="2000" b="1">
                <a:solidFill>
                  <a:srgbClr val="FFC66D"/>
                </a:solidFill>
                <a:latin typeface="Courier New"/>
                <a:ea typeface="Courier New"/>
                <a:cs typeface="Courier New"/>
                <a:sym typeface="Courier New"/>
              </a:rPr>
              <a:t>this_function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():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2000" b="1">
                <a:solidFill>
                  <a:srgbClr val="CC7832"/>
                </a:solidFill>
                <a:latin typeface="Courier New"/>
                <a:ea typeface="Courier New"/>
                <a:cs typeface="Courier New"/>
                <a:sym typeface="Courier New"/>
              </a:rPr>
              <a:t>global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2000" b="1">
                <a:solidFill>
                  <a:srgbClr val="CC7832"/>
                </a:solidFill>
                <a:latin typeface="Courier New"/>
                <a:ea typeface="Courier New"/>
                <a:cs typeface="Courier New"/>
                <a:sym typeface="Courier New"/>
              </a:rPr>
              <a:t>global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c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   a = (a ** b) + </a:t>
            </a:r>
            <a:r>
              <a:rPr lang="en" sz="2000" b="1">
                <a:solidFill>
                  <a:srgbClr val="8888C6"/>
                </a:solidFill>
                <a:latin typeface="Courier New"/>
                <a:ea typeface="Courier New"/>
                <a:cs typeface="Courier New"/>
                <a:sym typeface="Courier New"/>
              </a:rPr>
              <a:t>int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(c)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   </a:t>
            </a:r>
            <a:r>
              <a:rPr lang="en" sz="2000" b="1">
                <a:solidFill>
                  <a:srgbClr val="CC7832"/>
                </a:solidFill>
                <a:latin typeface="Courier New"/>
                <a:ea typeface="Courier New"/>
                <a:cs typeface="Courier New"/>
                <a:sym typeface="Courier New"/>
              </a:rPr>
              <a:t>return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a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a = </a:t>
            </a:r>
            <a:r>
              <a:rPr lang="en" sz="2000" b="1">
                <a:solidFill>
                  <a:srgbClr val="6897BB"/>
                </a:solidFill>
                <a:latin typeface="Courier New"/>
                <a:ea typeface="Courier New"/>
                <a:cs typeface="Courier New"/>
                <a:sym typeface="Courier New"/>
              </a:rPr>
              <a:t>4</a:t>
            </a:r>
            <a:endParaRPr sz="2000" b="1">
              <a:solidFill>
                <a:srgbClr val="6897B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b = </a:t>
            </a:r>
            <a:r>
              <a:rPr lang="en" sz="2000" b="1">
                <a:solidFill>
                  <a:srgbClr val="6897BB"/>
                </a:solidFill>
                <a:latin typeface="Courier New"/>
                <a:ea typeface="Courier New"/>
                <a:cs typeface="Courier New"/>
                <a:sym typeface="Courier New"/>
              </a:rPr>
              <a:t>2</a:t>
            </a:r>
            <a:endParaRPr sz="2000" b="1">
              <a:solidFill>
                <a:srgbClr val="6897B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c = </a:t>
            </a:r>
            <a:r>
              <a:rPr lang="en" sz="2000" b="1">
                <a:solidFill>
                  <a:srgbClr val="6A8759"/>
                </a:solidFill>
                <a:latin typeface="Courier New"/>
                <a:ea typeface="Courier New"/>
                <a:cs typeface="Courier New"/>
                <a:sym typeface="Courier New"/>
              </a:rPr>
              <a:t>"5"</a:t>
            </a:r>
            <a:endParaRPr sz="2000" b="1">
              <a:solidFill>
                <a:srgbClr val="6A8759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print(this_function())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3" name="Google Shape;113;p7"/>
          <p:cNvSpPr txBox="1"/>
          <p:nvPr/>
        </p:nvSpPr>
        <p:spPr>
          <a:xfrm>
            <a:off x="4530775" y="491925"/>
            <a:ext cx="3972000" cy="3901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global scope: </a:t>
            </a: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4" name="Google Shape;114;p7"/>
          <p:cNvSpPr txBox="1"/>
          <p:nvPr/>
        </p:nvSpPr>
        <p:spPr>
          <a:xfrm>
            <a:off x="4710000" y="1171650"/>
            <a:ext cx="3479700" cy="2050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local scope:</a:t>
            </a: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15" name="Google Shape;115;p7"/>
          <p:cNvSpPr txBox="1"/>
          <p:nvPr/>
        </p:nvSpPr>
        <p:spPr>
          <a:xfrm>
            <a:off x="398350" y="4569400"/>
            <a:ext cx="3960300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this code work? ____</a:t>
            </a:r>
            <a:endParaRPr sz="14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0"/>
          <p:cNvSpPr txBox="1"/>
          <p:nvPr/>
        </p:nvSpPr>
        <p:spPr>
          <a:xfrm>
            <a:off x="339775" y="491925"/>
            <a:ext cx="3972000" cy="3901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z = </a:t>
            </a:r>
            <a:r>
              <a:rPr lang="en" sz="2000" b="1">
                <a:solidFill>
                  <a:srgbClr val="6897BB"/>
                </a:solidFill>
                <a:latin typeface="Courier New"/>
                <a:ea typeface="Courier New"/>
                <a:cs typeface="Courier New"/>
                <a:sym typeface="Courier New"/>
              </a:rPr>
              <a:t>100</a:t>
            </a:r>
            <a:endParaRPr sz="2000" b="1">
              <a:solidFill>
                <a:srgbClr val="6897B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CC7832"/>
                </a:solidFill>
                <a:latin typeface="Courier New"/>
                <a:ea typeface="Courier New"/>
                <a:cs typeface="Courier New"/>
                <a:sym typeface="Courier New"/>
              </a:rPr>
              <a:t>def </a:t>
            </a:r>
            <a:r>
              <a:rPr lang="en" sz="2000" b="1">
                <a:solidFill>
                  <a:srgbClr val="FFC66D"/>
                </a:solidFill>
                <a:latin typeface="Courier New"/>
                <a:ea typeface="Courier New"/>
                <a:cs typeface="Courier New"/>
                <a:sym typeface="Courier New"/>
              </a:rPr>
              <a:t>this_function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():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  x = </a:t>
            </a:r>
            <a:r>
              <a:rPr lang="en" sz="2000" b="1">
                <a:solidFill>
                  <a:srgbClr val="6897BB"/>
                </a:solidFill>
                <a:latin typeface="Courier New"/>
                <a:ea typeface="Courier New"/>
                <a:cs typeface="Courier New"/>
                <a:sym typeface="Courier New"/>
              </a:rPr>
              <a:t>10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+ y * z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  </a:t>
            </a:r>
            <a:r>
              <a:rPr lang="en" sz="2000" b="1">
                <a:solidFill>
                  <a:srgbClr val="CC7832"/>
                </a:solidFill>
                <a:latin typeface="Courier New"/>
                <a:ea typeface="Courier New"/>
                <a:cs typeface="Courier New"/>
                <a:sym typeface="Courier New"/>
              </a:rPr>
              <a:t>return </a:t>
            </a: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x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print(this_function())</a:t>
            </a:r>
            <a:endParaRPr sz="2000" b="1">
              <a:solidFill>
                <a:srgbClr val="A9B7C6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>
                <a:solidFill>
                  <a:srgbClr val="A9B7C6"/>
                </a:solidFill>
                <a:latin typeface="Courier New"/>
                <a:ea typeface="Courier New"/>
                <a:cs typeface="Courier New"/>
                <a:sym typeface="Courier New"/>
              </a:rPr>
              <a:t>y = </a:t>
            </a:r>
            <a:r>
              <a:rPr lang="en" sz="2000" b="1">
                <a:solidFill>
                  <a:srgbClr val="6897BB"/>
                </a:solidFill>
                <a:latin typeface="Courier New"/>
                <a:ea typeface="Courier New"/>
                <a:cs typeface="Courier New"/>
                <a:sym typeface="Courier New"/>
              </a:rPr>
              <a:t>8</a:t>
            </a:r>
            <a:endParaRPr sz="2000" b="1">
              <a:solidFill>
                <a:srgbClr val="6897BB"/>
              </a:solidFill>
              <a:latin typeface="Courier New"/>
              <a:ea typeface="Courier New"/>
              <a:cs typeface="Courier New"/>
              <a:sym typeface="Courier New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1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0" name="Google Shape;130;p10"/>
          <p:cNvSpPr txBox="1"/>
          <p:nvPr/>
        </p:nvSpPr>
        <p:spPr>
          <a:xfrm>
            <a:off x="4530775" y="491925"/>
            <a:ext cx="3972000" cy="3901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global scope: </a:t>
            </a: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1" name="Google Shape;131;p10"/>
          <p:cNvSpPr txBox="1"/>
          <p:nvPr/>
        </p:nvSpPr>
        <p:spPr>
          <a:xfrm>
            <a:off x="4710000" y="1171650"/>
            <a:ext cx="3479700" cy="2050500"/>
          </a:xfrm>
          <a:prstGeom prst="rect">
            <a:avLst/>
          </a:prstGeom>
          <a:noFill/>
          <a:ln w="381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lang="en" sz="2000" b="0" i="0" u="none" strike="noStrike" cap="non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local scope:</a:t>
            </a: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endParaRPr sz="2000" b="0" i="0" u="none" strike="noStrike" cap="non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32" name="Google Shape;132;p10"/>
          <p:cNvSpPr txBox="1"/>
          <p:nvPr/>
        </p:nvSpPr>
        <p:spPr>
          <a:xfrm>
            <a:off x="398349" y="4417000"/>
            <a:ext cx="6541401" cy="44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1400" b="0" i="0" u="none" strike="noStrike" cap="none" dirty="0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Does this code work? If not, why doesn’t it work? How might you fix it? What would the local and global scope look like after? What would be pr</a:t>
            </a:r>
            <a:r>
              <a:rPr lang="en" dirty="0">
                <a:latin typeface="Times New Roman"/>
                <a:ea typeface="Times New Roman"/>
                <a:cs typeface="Times New Roman"/>
                <a:sym typeface="Times New Roman"/>
              </a:rPr>
              <a:t>inted after it is fixed?</a:t>
            </a:r>
            <a:endParaRPr sz="14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ropic">
  <a:themeElements>
    <a:clrScheme name="Tropic">
      <a:dk1>
        <a:srgbClr val="A1E8D9"/>
      </a:dk1>
      <a:lt1>
        <a:srgbClr val="FFFFFF"/>
      </a:lt1>
      <a:dk2>
        <a:srgbClr val="695D46"/>
      </a:dk2>
      <a:lt2>
        <a:srgbClr val="B3A77D"/>
      </a:lt2>
      <a:accent1>
        <a:srgbClr val="EF6C00"/>
      </a:accent1>
      <a:accent2>
        <a:srgbClr val="CE93D8"/>
      </a:accent2>
      <a:accent3>
        <a:srgbClr val="4DB6AC"/>
      </a:accent3>
      <a:accent4>
        <a:srgbClr val="FF9800"/>
      </a:accent4>
      <a:accent5>
        <a:srgbClr val="009668"/>
      </a:accent5>
      <a:accent6>
        <a:srgbClr val="EEFF41"/>
      </a:accent6>
      <a:hlink>
        <a:srgbClr val="009668"/>
      </a:hlink>
      <a:folHlink>
        <a:srgbClr val="00966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328</Words>
  <Application>Microsoft Office PowerPoint</Application>
  <PresentationFormat>On-screen Show (16:9)</PresentationFormat>
  <Paragraphs>92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Open Sans</vt:lpstr>
      <vt:lpstr>Times New Roman</vt:lpstr>
      <vt:lpstr>Fira Sans</vt:lpstr>
      <vt:lpstr>PT Sans Narrow</vt:lpstr>
      <vt:lpstr>Courier New</vt:lpstr>
      <vt:lpstr>Tropic</vt:lpstr>
      <vt:lpstr>Variable Scope ICA</vt:lpstr>
      <vt:lpstr>Instructions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Variable Scope ICA</dc:title>
  <cp:lastModifiedBy>Basit, Nada (nb3f)</cp:lastModifiedBy>
  <cp:revision>3</cp:revision>
  <dcterms:modified xsi:type="dcterms:W3CDTF">2024-02-14T03:14:00Z</dcterms:modified>
</cp:coreProperties>
</file>